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Century Gothic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406ABC-B7A3-4F48-B07D-6C58CDCDBC76}">
  <a:tblStyle styleId="{23406ABC-B7A3-4F48-B07D-6C58CDCDBC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regular.fntdata"/><Relationship Id="rId50" Type="http://schemas.openxmlformats.org/officeDocument/2006/relationships/slide" Target="slides/slide44.xml"/><Relationship Id="rId53" Type="http://schemas.openxmlformats.org/officeDocument/2006/relationships/font" Target="fonts/CenturyGothic-italic.fntdata"/><Relationship Id="rId52" Type="http://schemas.openxmlformats.org/officeDocument/2006/relationships/font" Target="fonts/CenturyGothic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CenturyGothic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54e73e77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54e73e77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55a01e1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55a01e1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55a01e14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855a01e1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55a01e14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55a01e14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55a01e14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855a01e14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55a01e14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55a01e14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55a01e14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855a01e14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55a01e14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55a01e14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55a01e14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55a01e14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55a01e14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855a01e14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54e73e77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854e73e77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55a01e14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55a01e14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55a01e14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55a01e14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55a01e14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55a01e14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55a01e14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855a01e14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55a01e14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55a01e14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55a01e14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55a01e14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55a01e14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55a01e14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55a01e14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855a01e14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55a01e14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55a01e14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55a01e14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855a01e14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54e73e77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54e73e77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55a01e14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855a01e14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55a01e14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55a01e14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55a01e14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855a01e14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55a01e14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55a01e14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55a01e14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855a01e14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855a01e14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855a01e14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55a01e14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55a01e14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855a01e14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855a01e14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855a01e14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855a01e14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56b5fb1b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856b5fb1b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54e73e77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54e73e77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856b5fb1b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856b5fb1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56b5fb1b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856b5fb1b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85759cb5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85759cb5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55a01e14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855a01e14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7a7e03d46d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7a7e03d46d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54e73e77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54e73e77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55a01e148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55a01e148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56b5fb1b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56b5fb1b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54e73e77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854e73e77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54e73e77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54e73e77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500768" y="1587511"/>
            <a:ext cx="52287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b="1"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500768" y="3436988"/>
            <a:ext cx="52287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 b="1" sz="1800">
                <a:solidFill>
                  <a:srgbClr val="0070C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33856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65021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33856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273886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167861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01149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035150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31432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2760562" y="4767263"/>
            <a:ext cx="301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162253" y="4767263"/>
            <a:ext cx="201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32119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287522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173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46095" y="1302545"/>
            <a:ext cx="75102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46095" y="3442097"/>
            <a:ext cx="75102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12518" y="273844"/>
            <a:ext cx="7882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2517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308677" y="1366144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312517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2870883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49" y="4742606"/>
            <a:ext cx="173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21197" y="1268016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321197" y="1875830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307486" y="1268016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307486" y="1875830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321197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2764435" y="4768649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251181" y="4767263"/>
            <a:ext cx="1943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329879" y="273844"/>
            <a:ext cx="7856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329879" y="4768649"/>
            <a:ext cx="2135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2821108" y="4767262"/>
            <a:ext cx="320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380010" y="4767263"/>
            <a:ext cx="1806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307453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28683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379821" y="4767263"/>
            <a:ext cx="1806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321469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58780" y="74414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321469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321469" y="475858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2686051" y="4758581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130530" y="475858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321469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558780" y="744140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21469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3214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2787255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281741" y="4767262"/>
            <a:ext cx="190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3500768" y="1587511"/>
            <a:ext cx="5228700" cy="1736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REBUILDING </a:t>
            </a:r>
            <a:br>
              <a:rPr lang="en"/>
            </a:br>
            <a:r>
              <a:rPr lang="en"/>
              <a:t>BAYERN M</a:t>
            </a:r>
            <a:r>
              <a:rPr lang="en"/>
              <a:t>ÜNCHEN 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3500768" y="3436988"/>
            <a:ext cx="5228700" cy="78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87CAF5"/>
                </a:solidFill>
              </a:rPr>
              <a:t>A data-driven approach for Squad Reinforcement (2025-26)</a:t>
            </a:r>
            <a:endParaRPr sz="1900">
              <a:solidFill>
                <a:srgbClr val="87CAF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Leftbacks</a:t>
            </a:r>
            <a:endParaRPr b="1" sz="2800"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21197" y="1268016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Hall offers composure and progression, Spence adds pace and 1v1 threat.</a:t>
            </a:r>
            <a:endParaRPr/>
          </a:p>
        </p:txBody>
      </p:sp>
      <p:sp>
        <p:nvSpPr>
          <p:cNvPr id="148" name="Google Shape;148;p22"/>
          <p:cNvSpPr txBox="1"/>
          <p:nvPr>
            <p:ph idx="3" type="body"/>
          </p:nvPr>
        </p:nvSpPr>
        <p:spPr>
          <a:xfrm>
            <a:off x="4307486" y="1268016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Hall stronger in buildup play, García more aggressive in final third.</a:t>
            </a:r>
            <a:endParaRPr/>
          </a:p>
        </p:txBody>
      </p:sp>
      <p:pic>
        <p:nvPicPr>
          <p:cNvPr id="149" name="Google Shape;149;p22" title="Lewis Hall vs Spence.png"/>
          <p:cNvPicPr preferRelativeResize="0"/>
          <p:nvPr/>
        </p:nvPicPr>
        <p:blipFill rotWithShape="1">
          <a:blip r:embed="rId3">
            <a:alphaModFix/>
          </a:blip>
          <a:srcRect b="0" l="0" r="0" t="249"/>
          <a:stretch/>
        </p:blipFill>
        <p:spPr>
          <a:xfrm>
            <a:off x="321200" y="1886025"/>
            <a:ext cx="3541699" cy="27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 title="Lewis Hall vs Fran Garci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475" y="1875825"/>
            <a:ext cx="3479791" cy="2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Leftbacks</a:t>
            </a:r>
            <a:endParaRPr b="1" sz="2800"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21197" y="1268016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Hall provides long-term upside, Olivera brings defensive solidity right now.</a:t>
            </a:r>
            <a:endParaRPr/>
          </a:p>
        </p:txBody>
      </p:sp>
      <p:sp>
        <p:nvSpPr>
          <p:cNvPr id="157" name="Google Shape;157;p23"/>
          <p:cNvSpPr txBox="1"/>
          <p:nvPr>
            <p:ph idx="3" type="body"/>
          </p:nvPr>
        </p:nvSpPr>
        <p:spPr>
          <a:xfrm>
            <a:off x="4307486" y="1268016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García excels in overlaps and crosses, Spence better in isolation duels.</a:t>
            </a:r>
            <a:endParaRPr/>
          </a:p>
        </p:txBody>
      </p:sp>
      <p:pic>
        <p:nvPicPr>
          <p:cNvPr id="158" name="Google Shape;158;p23" title="Lewis Hall vs Olivera.png"/>
          <p:cNvPicPr preferRelativeResize="0"/>
          <p:nvPr/>
        </p:nvPicPr>
        <p:blipFill rotWithShape="1">
          <a:blip r:embed="rId3">
            <a:alphaModFix/>
          </a:blip>
          <a:srcRect b="777" l="0" r="0" t="767"/>
          <a:stretch/>
        </p:blipFill>
        <p:spPr>
          <a:xfrm>
            <a:off x="321200" y="1886025"/>
            <a:ext cx="3541698" cy="27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 title="Fran Garcia vs Spence.png"/>
          <p:cNvPicPr preferRelativeResize="0"/>
          <p:nvPr/>
        </p:nvPicPr>
        <p:blipFill rotWithShape="1">
          <a:blip r:embed="rId4">
            <a:alphaModFix/>
          </a:blip>
          <a:srcRect b="0" l="99" r="109" t="0"/>
          <a:stretch/>
        </p:blipFill>
        <p:spPr>
          <a:xfrm>
            <a:off x="4307475" y="1875825"/>
            <a:ext cx="3479790" cy="2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Leftbacks</a:t>
            </a:r>
            <a:endParaRPr b="1" sz="2800"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21197" y="1268016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García offers attacking energy, Olivera ensures balance and reliability.</a:t>
            </a:r>
            <a:endParaRPr/>
          </a:p>
        </p:txBody>
      </p:sp>
      <p:sp>
        <p:nvSpPr>
          <p:cNvPr id="166" name="Google Shape;166;p24"/>
          <p:cNvSpPr txBox="1"/>
          <p:nvPr>
            <p:ph idx="3" type="body"/>
          </p:nvPr>
        </p:nvSpPr>
        <p:spPr>
          <a:xfrm>
            <a:off x="4307486" y="1268016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700"/>
              <a:t>Olivera fits structured defending, Spence is riskier but dynamic going forward.</a:t>
            </a:r>
            <a:endParaRPr sz="1700"/>
          </a:p>
        </p:txBody>
      </p:sp>
      <p:pic>
        <p:nvPicPr>
          <p:cNvPr id="167" name="Google Shape;167;p24" title="Fran Garcia vs Olivera.png"/>
          <p:cNvPicPr preferRelativeResize="0"/>
          <p:nvPr/>
        </p:nvPicPr>
        <p:blipFill rotWithShape="1">
          <a:blip r:embed="rId3">
            <a:alphaModFix/>
          </a:blip>
          <a:srcRect b="787" l="0" r="0" t="787"/>
          <a:stretch/>
        </p:blipFill>
        <p:spPr>
          <a:xfrm>
            <a:off x="321200" y="1886025"/>
            <a:ext cx="3541698" cy="27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 title="Olivera vs Spence.png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>
            <a:off x="4307475" y="1875825"/>
            <a:ext cx="3479792" cy="2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Final Recommendation for Leftback</a:t>
            </a:r>
            <a:endParaRPr b="1" sz="2800"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52380"/>
              <a:buNone/>
            </a:pPr>
            <a: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  <a:t>All four players are good but </a:t>
            </a:r>
            <a:r>
              <a:rPr b="1" lang="en" sz="1942">
                <a:latin typeface="Century Gothic"/>
                <a:ea typeface="Century Gothic"/>
                <a:cs typeface="Century Gothic"/>
                <a:sym typeface="Century Gothic"/>
              </a:rPr>
              <a:t>Lewis Hall</a:t>
            </a:r>
            <a: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  <a:t> is the most suitable because</a:t>
            </a:r>
            <a:endParaRPr sz="19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66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  <a:t>Versatility: Can play LB and LCM providing depth across multiple positions.</a:t>
            </a:r>
            <a:endParaRPr sz="19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6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  <a:t>Modern profile: Progressive carries, ball retention, and press resistance suit Bayern’s high-possession, high-line system.</a:t>
            </a:r>
            <a:endParaRPr sz="19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6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  <a:t>Bayern already have an established starter at LB, Hall is a low-risk rotational option who won’t demand immediate starts, but still offers quality when rotated in.</a:t>
            </a:r>
            <a:endParaRPr sz="19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6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  <a:t>Hall’s wages are lower relative to Olivera or García, making him </a:t>
            </a:r>
            <a:b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  <a:t>a financially smart signing.</a:t>
            </a:r>
            <a:endParaRPr sz="19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6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  <a:t>At Bayern Münich he would earn around 2m per year.</a:t>
            </a:r>
            <a:endParaRPr sz="19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6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 sz="1942">
                <a:latin typeface="Century Gothic"/>
                <a:ea typeface="Century Gothic"/>
                <a:cs typeface="Century Gothic"/>
                <a:sym typeface="Century Gothic"/>
              </a:rPr>
              <a:t>Loan with a mandatory future transfer fee reduces upfront financial burden.</a:t>
            </a:r>
            <a:endParaRPr sz="1942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21469" y="342900"/>
            <a:ext cx="2949300" cy="120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Elite Rightbacks</a:t>
            </a:r>
            <a:endParaRPr b="1" sz="2800"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21469" y="1543050"/>
            <a:ext cx="2949300" cy="285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Using Scatter Plot to find all the elite rightbacks that can be an immediate starting option.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1" name="Google Shape;181;p26" title="Right-B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825" y="955450"/>
            <a:ext cx="3797932" cy="32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Shortlisted Rightbacks</a:t>
            </a:r>
            <a:endParaRPr b="1" sz="2800"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  <a:t>Out of all available rightbacks, these are identified as a transfer targets:</a:t>
            </a:r>
            <a:endParaRPr sz="1727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3847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85"/>
              <a:buChar char="●"/>
            </a:pPr>
            <a:r>
              <a:rPr b="1" lang="en" sz="1727">
                <a:latin typeface="Century Gothic"/>
                <a:ea typeface="Century Gothic"/>
                <a:cs typeface="Century Gothic"/>
                <a:sym typeface="Century Gothic"/>
              </a:rPr>
              <a:t>Malo Gusto (22, Chelsea):</a:t>
            </a:r>
            <a: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  <a:t> Dynamic, modern RB with excellent progressive carries and crossing, still developing defensively and decision making in deeper areas</a:t>
            </a:r>
            <a:endParaRPr sz="1727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384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b="1" lang="en" sz="1727">
                <a:latin typeface="Century Gothic"/>
                <a:ea typeface="Century Gothic"/>
                <a:cs typeface="Century Gothic"/>
                <a:sym typeface="Century Gothic"/>
              </a:rPr>
              <a:t>Wilfried Singo (24, AS Monaco): </a:t>
            </a:r>
            <a: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  <a:t>Physical, athletic fullback who doubles as a wingback or even CB in a back three. Offers strong ball carrying and defensive duels but limited in final third.</a:t>
            </a:r>
            <a:endParaRPr sz="1727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384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b="1" lang="en" sz="1727">
                <a:latin typeface="Century Gothic"/>
                <a:ea typeface="Century Gothic"/>
                <a:cs typeface="Century Gothic"/>
                <a:sym typeface="Century Gothic"/>
              </a:rPr>
              <a:t>Pedro Porro (25, Tottenham): </a:t>
            </a:r>
            <a: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  <a:t>Attacking-minded rightback with elite progressive passing, xA, and final third involvement. Defensive solidity is his weakness, but tactically valuable as a hybrid wingback/playmaker.</a:t>
            </a:r>
            <a:endParaRPr sz="1727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384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85"/>
              <a:buChar char="●"/>
            </a:pPr>
            <a:r>
              <a:rPr b="1" lang="en" sz="1727">
                <a:latin typeface="Century Gothic"/>
                <a:ea typeface="Century Gothic"/>
                <a:cs typeface="Century Gothic"/>
                <a:sym typeface="Century Gothic"/>
              </a:rPr>
              <a:t>Vanderson (24, AS Monaco):</a:t>
            </a:r>
            <a: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  <a:t> Balanced profile, contributes in </a:t>
            </a:r>
            <a:b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  <a:t>both defense and attack with good ball security. Not as </a:t>
            </a:r>
            <a:b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  <a:t>explosive as other fullbacks but reliable, versatile and </a:t>
            </a:r>
            <a:b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727">
                <a:latin typeface="Century Gothic"/>
                <a:ea typeface="Century Gothic"/>
                <a:cs typeface="Century Gothic"/>
                <a:sym typeface="Century Gothic"/>
              </a:rPr>
              <a:t>tactically flexible.</a:t>
            </a:r>
            <a:endParaRPr sz="1727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Rightbacks</a:t>
            </a:r>
            <a:endParaRPr b="1" sz="2800"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21197" y="1268016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Gusto offers higher creativity and dribbling numbers, Singo outperforms in physical duels and defensive metrics.</a:t>
            </a:r>
            <a:endParaRPr sz="1600"/>
          </a:p>
        </p:txBody>
      </p:sp>
      <p:sp>
        <p:nvSpPr>
          <p:cNvPr id="194" name="Google Shape;194;p28"/>
          <p:cNvSpPr txBox="1"/>
          <p:nvPr>
            <p:ph idx="3" type="body"/>
          </p:nvPr>
        </p:nvSpPr>
        <p:spPr>
          <a:xfrm>
            <a:off x="4307475" y="1268025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600"/>
              <a:t>Porro outshines Gusto across nearly all areas, standing out as the all-round RB option.</a:t>
            </a:r>
            <a:endParaRPr sz="1600"/>
          </a:p>
        </p:txBody>
      </p:sp>
      <p:pic>
        <p:nvPicPr>
          <p:cNvPr id="195" name="Google Shape;195;p28" title="Malo Gusto vs Singo.png"/>
          <p:cNvPicPr preferRelativeResize="0"/>
          <p:nvPr/>
        </p:nvPicPr>
        <p:blipFill rotWithShape="1">
          <a:blip r:embed="rId3">
            <a:alphaModFix/>
          </a:blip>
          <a:srcRect b="855" l="0" r="0" t="855"/>
          <a:stretch/>
        </p:blipFill>
        <p:spPr>
          <a:xfrm>
            <a:off x="321200" y="1886025"/>
            <a:ext cx="3541698" cy="27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 title="Malo Gusto vs Porro.png"/>
          <p:cNvPicPr preferRelativeResize="0"/>
          <p:nvPr/>
        </p:nvPicPr>
        <p:blipFill rotWithShape="1">
          <a:blip r:embed="rId4">
            <a:alphaModFix/>
          </a:blip>
          <a:srcRect b="0" l="159" r="159" t="0"/>
          <a:stretch/>
        </p:blipFill>
        <p:spPr>
          <a:xfrm>
            <a:off x="4307475" y="1875825"/>
            <a:ext cx="3479792" cy="2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Rightbacks</a:t>
            </a:r>
            <a:endParaRPr b="1" sz="2800"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21197" y="1268016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Vanderson edges Gusto in almost every category, offering stronger balance between defence and buildup play.</a:t>
            </a:r>
            <a:endParaRPr sz="1600"/>
          </a:p>
        </p:txBody>
      </p:sp>
      <p:sp>
        <p:nvSpPr>
          <p:cNvPr id="203" name="Google Shape;203;p29"/>
          <p:cNvSpPr txBox="1"/>
          <p:nvPr>
            <p:ph idx="3" type="body"/>
          </p:nvPr>
        </p:nvSpPr>
        <p:spPr>
          <a:xfrm>
            <a:off x="4307486" y="1268016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600"/>
              <a:t>Wilfried Singo dominated physically and defensively, while Porro creates far more in attack, progressive passing and xA.</a:t>
            </a:r>
            <a:endParaRPr sz="1600"/>
          </a:p>
        </p:txBody>
      </p:sp>
      <p:pic>
        <p:nvPicPr>
          <p:cNvPr id="204" name="Google Shape;204;p29" title="Malo Gusto vs Vanderson.png"/>
          <p:cNvPicPr preferRelativeResize="0"/>
          <p:nvPr/>
        </p:nvPicPr>
        <p:blipFill rotWithShape="1">
          <a:blip r:embed="rId3">
            <a:alphaModFix/>
          </a:blip>
          <a:srcRect b="719" l="0" r="0" t="719"/>
          <a:stretch/>
        </p:blipFill>
        <p:spPr>
          <a:xfrm>
            <a:off x="321200" y="1886025"/>
            <a:ext cx="3541698" cy="27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 title="Singo vs Porro.png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4307475" y="1875825"/>
            <a:ext cx="3479792" cy="2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Rightbacks</a:t>
            </a:r>
            <a:endParaRPr b="1" sz="2800"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21197" y="1268016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Singo offers better progressive passing and duels, Vanderson is more balanced in passing and involvement in buildup.</a:t>
            </a:r>
            <a:endParaRPr sz="1600"/>
          </a:p>
        </p:txBody>
      </p:sp>
      <p:sp>
        <p:nvSpPr>
          <p:cNvPr id="212" name="Google Shape;212;p30"/>
          <p:cNvSpPr txBox="1"/>
          <p:nvPr>
            <p:ph idx="3" type="body"/>
          </p:nvPr>
        </p:nvSpPr>
        <p:spPr>
          <a:xfrm>
            <a:off x="4307475" y="1268025"/>
            <a:ext cx="3868200" cy="618000"/>
          </a:xfrm>
          <a:prstGeom prst="rect">
            <a:avLst/>
          </a:prstGeom>
        </p:spPr>
        <p:txBody>
          <a:bodyPr anchorCtr="0" anchor="b" bIns="36575" lIns="64000" spcFirstLastPara="1" rIns="64000" wrap="square" tIns="0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Porro offers high-end creative threats in the final third, Vanderson is a safer balanced defender</a:t>
            </a:r>
            <a:endParaRPr sz="1640"/>
          </a:p>
        </p:txBody>
      </p:sp>
      <p:pic>
        <p:nvPicPr>
          <p:cNvPr id="213" name="Google Shape;213;p30" title="Singo vs Vanderson.png"/>
          <p:cNvPicPr preferRelativeResize="0"/>
          <p:nvPr/>
        </p:nvPicPr>
        <p:blipFill rotWithShape="1">
          <a:blip r:embed="rId3">
            <a:alphaModFix/>
          </a:blip>
          <a:srcRect b="661" l="0" r="0" t="661"/>
          <a:stretch/>
        </p:blipFill>
        <p:spPr>
          <a:xfrm>
            <a:off x="321200" y="1886025"/>
            <a:ext cx="3541699" cy="27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 title="Porro vs Vanderson.png"/>
          <p:cNvPicPr preferRelativeResize="0"/>
          <p:nvPr/>
        </p:nvPicPr>
        <p:blipFill rotWithShape="1">
          <a:blip r:embed="rId4">
            <a:alphaModFix/>
          </a:blip>
          <a:srcRect b="0" l="228" r="228" t="0"/>
          <a:stretch/>
        </p:blipFill>
        <p:spPr>
          <a:xfrm>
            <a:off x="4307475" y="1875825"/>
            <a:ext cx="3479792" cy="27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21200" y="273849"/>
            <a:ext cx="7873800" cy="82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Final Recommendation for Rightbacks</a:t>
            </a:r>
            <a:endParaRPr b="1" sz="2800"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21200" y="1095250"/>
            <a:ext cx="7873800" cy="388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en">
                <a:latin typeface="Century Gothic"/>
                <a:ea typeface="Century Gothic"/>
                <a:cs typeface="Century Gothic"/>
                <a:sym typeface="Century Gothic"/>
              </a:rPr>
              <a:t>Out of all four candidates,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Pedro Porro </a:t>
            </a:r>
            <a:r>
              <a:rPr b="0" lang="en"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Vanderson </a:t>
            </a:r>
            <a:r>
              <a:rPr b="0" lang="en">
                <a:latin typeface="Century Gothic"/>
                <a:ea typeface="Century Gothic"/>
                <a:cs typeface="Century Gothic"/>
                <a:sym typeface="Century Gothic"/>
              </a:rPr>
              <a:t>stood out the most</a:t>
            </a:r>
            <a:endParaRPr b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1"/>
          <p:cNvSpPr txBox="1"/>
          <p:nvPr>
            <p:ph idx="2" type="body"/>
          </p:nvPr>
        </p:nvSpPr>
        <p:spPr>
          <a:xfrm>
            <a:off x="321200" y="1483750"/>
            <a:ext cx="3868200" cy="315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1. 	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Pedro Porro (Tottenham)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Offers the closest to elite attacking output among the shortlisted RBs, outstanding progressive passing, xA, and shot-creating actions.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Provides an immediate attacking boost from deep and wide areas, maintaining Bayern’s dominance in possession.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 transfer would cost roughly 40m.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At Bayern Münich he would earn around 4m per year.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1"/>
          <p:cNvSpPr txBox="1"/>
          <p:nvPr>
            <p:ph idx="4" type="body"/>
          </p:nvPr>
        </p:nvSpPr>
        <p:spPr>
          <a:xfrm>
            <a:off x="4307475" y="1483725"/>
            <a:ext cx="3804900" cy="315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7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2. 	Vanderson (AS Monaco)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 more balanced and reliable profile, outperforming most RBs in defensive and buildup metrics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Brings in tactical flexibility, lower error frequency and consistency, making him a safer rotational option.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 transfer would cost roughly 30m.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At Bayern Münich he would earn around 4m per year.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21475" y="342900"/>
            <a:ext cx="4213200" cy="964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FC Bayern </a:t>
            </a:r>
            <a:r>
              <a:rPr b="1" lang="en" sz="4000"/>
              <a:t>München</a:t>
            </a:r>
            <a:endParaRPr b="1" sz="4000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825050" y="1471600"/>
            <a:ext cx="2946300" cy="286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Founded in 1900, FC Bayern München is Germany’s most successful and globally renowned football club. With 33 Bundesliga titles and 6 Champions League trophies, Bayern stands as a symbol of excellence, discipline and dominance in world football.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" name="Google Shape;92;p14" title="celebration.jpe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3454" l="-880" r="880" t="13258"/>
          <a:stretch/>
        </p:blipFill>
        <p:spPr>
          <a:xfrm>
            <a:off x="321475" y="1307100"/>
            <a:ext cx="4213299" cy="33267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21469" y="342900"/>
            <a:ext cx="2949300" cy="120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Elite Centrebacks</a:t>
            </a:r>
            <a:endParaRPr b="1" sz="2800"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321469" y="1543050"/>
            <a:ext cx="2949300" cy="285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Using Scatter Plot to find all the elite centrebacks that can be a rotational option.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" name="Google Shape;229;p32" title="Centre-back.png"/>
          <p:cNvPicPr preferRelativeResize="0"/>
          <p:nvPr/>
        </p:nvPicPr>
        <p:blipFill rotWithShape="1">
          <a:blip r:embed="rId3">
            <a:alphaModFix/>
          </a:blip>
          <a:srcRect b="298" l="0" r="0" t="298"/>
          <a:stretch/>
        </p:blipFill>
        <p:spPr>
          <a:xfrm>
            <a:off x="3547825" y="955450"/>
            <a:ext cx="3797933" cy="32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Shortlisted Centrebacks</a:t>
            </a:r>
            <a:endParaRPr b="1" sz="2800"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Out of all available centrebacks, these are identified as a transfer targets: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Piero Hincapié (23, Leverkusen):</a:t>
            </a: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 Quick, left-footed, centreback comfortable in buildup, excels in anticipation and recovery defending.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Waldemar Anton (29, Dortmund):</a:t>
            </a: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 Experienced, physically strong defender with leadership qualities, reliable in duels and aerial battles.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Daniel Vivian (26, Athletic Bilbao):</a:t>
            </a: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 Aggressive, proactive ball-winner, brings intensity and strong man-marking ability </a:t>
            </a:r>
            <a:b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at the back.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2518" y="273844"/>
            <a:ext cx="7882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Centrebacks</a:t>
            </a:r>
            <a:endParaRPr b="1" sz="2800"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2525" y="1369225"/>
            <a:ext cx="3350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Hincapié shows stronger ball progression and recovery speed, he is good in buildup and can provide balance at left centreback spot.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p34" title="Upamecano vs Hincapi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625" y="1369225"/>
            <a:ext cx="3659100" cy="280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2518" y="273844"/>
            <a:ext cx="7882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Centrebacks</a:t>
            </a:r>
            <a:endParaRPr b="1" sz="2800"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2525" y="1369225"/>
            <a:ext cx="3341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Waldemar Anton excels in defensive and aerial duels but offers less ball progression compared to Upamecano. Chart reflects him as a safer, more traditional stopper.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" name="Google Shape;249;p35" title="Upamecano vs Anton.png"/>
          <p:cNvPicPr preferRelativeResize="0"/>
          <p:nvPr/>
        </p:nvPicPr>
        <p:blipFill rotWithShape="1">
          <a:blip r:embed="rId3">
            <a:alphaModFix/>
          </a:blip>
          <a:srcRect b="19" l="0" r="0" t="19"/>
          <a:stretch/>
        </p:blipFill>
        <p:spPr>
          <a:xfrm>
            <a:off x="3971625" y="1369225"/>
            <a:ext cx="3659101" cy="280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2518" y="273844"/>
            <a:ext cx="7882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Centrebacks</a:t>
            </a:r>
            <a:endParaRPr b="1" sz="2800"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2525" y="1369225"/>
            <a:ext cx="3341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Daniel Vivian stands out for his aggression, interceptions and man-marking intensity and shows a defence first profile. The chart underlines him as a standout performer.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36" title="Upamecano vs Vivian.png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>
            <a:off x="3971625" y="1369225"/>
            <a:ext cx="3659101" cy="280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Final Recommendation for Centreback</a:t>
            </a:r>
            <a:endParaRPr b="1" sz="2800"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All three players are good but </a:t>
            </a:r>
            <a:r>
              <a:rPr b="1" lang="en" sz="2000">
                <a:latin typeface="Century Gothic"/>
                <a:ea typeface="Century Gothic"/>
                <a:cs typeface="Century Gothic"/>
                <a:sym typeface="Century Gothic"/>
              </a:rPr>
              <a:t>Piero Hincapié</a:t>
            </a: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 is the most suitable because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958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4999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Left-footed, giving a natural balance at LCB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999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Comfortable playing a high-intensity, pressing team and praised </a:t>
            </a:r>
            <a:b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for his recovery ability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999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Also plays as leftback, giving you more tactical flexibility and smooth short-passing integration from the left.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999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A move to Bayern Münich would bump up his salary to roughly </a:t>
            </a:r>
            <a:b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4m per year.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95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999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There is a 60m release clause in his contract, but a loan with </a:t>
            </a:r>
            <a:b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a mandatory future transfer fee reduces upfront financial burden.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321469" y="342900"/>
            <a:ext cx="2949300" cy="120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Elite Attacking Midfielder</a:t>
            </a:r>
            <a:endParaRPr b="1" sz="2800"/>
          </a:p>
        </p:txBody>
      </p: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321469" y="1543050"/>
            <a:ext cx="2949300" cy="285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Using Scatter Plot to find all the elite Attacking midfielders that can be a rotational option.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9" name="Google Shape;269;p38" title="Attacking Midfielder.png"/>
          <p:cNvPicPr preferRelativeResize="0"/>
          <p:nvPr/>
        </p:nvPicPr>
        <p:blipFill rotWithShape="1">
          <a:blip r:embed="rId3">
            <a:alphaModFix/>
          </a:blip>
          <a:srcRect b="298" l="0" r="0" t="298"/>
          <a:stretch/>
        </p:blipFill>
        <p:spPr>
          <a:xfrm>
            <a:off x="3547825" y="955450"/>
            <a:ext cx="3797933" cy="32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Shortlisted Attacking Midfielders</a:t>
            </a:r>
            <a:endParaRPr b="1" sz="2800"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Out of all attacking midfielders available, these two are identified as transfer targets.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16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6666"/>
              <a:buChar char="●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Romano Schmid (25, Werder Bremen):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Industrious attacking midfielder who contributes through link up play, ball retention, and defensive work rate. Reliable squad option but offers less direct goal threat and final-third creativity compared to elite AMs.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1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Char char="●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Xavi Simons (22, RB Leipzig):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Dynamic, versatile creator with </a:t>
            </a:r>
            <a:br>
              <a:rPr lang="en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strong progressive carries, passing and chance creation. Adds direct attacking threat while covering multiple roles (LW, AM, </a:t>
            </a:r>
            <a:br>
              <a:rPr lang="en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RW) making him a high upside, like-for-like backup for Musiala.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2525" y="273850"/>
            <a:ext cx="8000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Radar Chart comparison of Shortlisted Attacking Midfielder</a:t>
            </a:r>
            <a:endParaRPr b="1" sz="2500"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2525" y="1369225"/>
            <a:ext cx="3341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More of a workhorse wide/AM profile. Radar shows more passes/crosses but noticeable lower on non-penalty goals and pass completion percentage.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2" name="Google Shape;282;p40" title="Musiala vs Schmid.png"/>
          <p:cNvPicPr preferRelativeResize="0"/>
          <p:nvPr/>
        </p:nvPicPr>
        <p:blipFill rotWithShape="1">
          <a:blip r:embed="rId3">
            <a:alphaModFix/>
          </a:blip>
          <a:srcRect b="1662" l="0" r="0" t="1662"/>
          <a:stretch/>
        </p:blipFill>
        <p:spPr>
          <a:xfrm>
            <a:off x="3971625" y="1369225"/>
            <a:ext cx="3659101" cy="280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2525" y="273850"/>
            <a:ext cx="8000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Radar Chart comparison of Shortlisted Attacking Midfielder</a:t>
            </a:r>
            <a:endParaRPr b="1" sz="2500"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312525" y="1369225"/>
            <a:ext cx="3341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Radar shows strong progressive passing and chances created but lower pure finishing number than Musiala. He’s creative and direct but less lethal in the box.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9" name="Google Shape;289;p41" title="Musiala vs Simons.png"/>
          <p:cNvPicPr preferRelativeResize="0"/>
          <p:nvPr/>
        </p:nvPicPr>
        <p:blipFill rotWithShape="1">
          <a:blip r:embed="rId3">
            <a:alphaModFix/>
          </a:blip>
          <a:srcRect b="1643" l="0" r="0" t="1653"/>
          <a:stretch/>
        </p:blipFill>
        <p:spPr>
          <a:xfrm>
            <a:off x="3971625" y="1369225"/>
            <a:ext cx="3659101" cy="280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21475" y="342900"/>
            <a:ext cx="2953200" cy="120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Introduction </a:t>
            </a:r>
            <a:br>
              <a:rPr b="1" lang="en"/>
            </a:br>
            <a:r>
              <a:rPr b="1" lang="en"/>
              <a:t>(Context &amp; Objective)</a:t>
            </a:r>
            <a:endParaRPr b="1"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21475" y="1546300"/>
            <a:ext cx="3018000" cy="336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Century Gothic"/>
                <a:ea typeface="Century Gothic"/>
                <a:cs typeface="Century Gothic"/>
                <a:sym typeface="Century Gothic"/>
              </a:rPr>
              <a:t>Why is this analysis important?</a:t>
            </a:r>
            <a:endParaRPr b="1"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🔴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 Below-par Performances in Europe –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Bayern’s recent UCL campaigns have fallen short of expectations, highlighting the need for smarter recruitment.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🔴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Thinning Squad Depth –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Injuries and lack of versatile backups have left the team stretched across competitions.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🔴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Financial Pressure –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Wage bill of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€303.2m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is unsustainable; club aims for a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20% reduction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while maintaining squad quality.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🔴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Lack of Youth Integration –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Academy talents remain underused, but integrating them can provide depth and reduce costs.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9" name="Google Shape;99;p15" title="last 5 cl campaigns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8875" y="1009275"/>
            <a:ext cx="4257700" cy="30247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Arial"/>
                <a:ea typeface="Arial"/>
                <a:cs typeface="Arial"/>
                <a:sym typeface="Arial"/>
              </a:rPr>
              <a:t>Final Recommendation for Attacking Midfielders</a:t>
            </a:r>
            <a:endParaRPr b="1" sz="2500"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Both the targets are good but </a:t>
            </a:r>
            <a:r>
              <a:rPr b="1" lang="en" sz="1842">
                <a:latin typeface="Century Gothic"/>
                <a:ea typeface="Century Gothic"/>
                <a:cs typeface="Century Gothic"/>
                <a:sym typeface="Century Gothic"/>
              </a:rPr>
              <a:t>Xavi Simons </a:t>
            </a: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is the most suitable because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482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95"/>
              <a:buFont typeface="Century Gothic"/>
              <a:buChar char="●"/>
            </a:pP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Beyond replicating Musiala’s directness, progressive actions and chance-creation in the final third, Simons offers consistent end-product at the top level (double digit G+A at PSV and RB Leipzig)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48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95"/>
              <a:buFont typeface="Century Gothic"/>
              <a:buChar char="●"/>
            </a:pP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Offers elite pressing intensity that suits Bayern’s philosophy.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48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95"/>
              <a:buFont typeface="Century Gothic"/>
              <a:buChar char="●"/>
            </a:pP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Can provide coverage on left wing as well, adding to the attacking depth of the squad.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48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95"/>
              <a:buFont typeface="Century Gothic"/>
              <a:buChar char="●"/>
            </a:pP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At 22, he represents both an immediate squad upgrade </a:t>
            </a:r>
            <a:b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and long-term asset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48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95"/>
              <a:buFont typeface="Century Gothic"/>
              <a:buChar char="●"/>
            </a:pP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50m price set by RB Leipzig for Bayern Münich. He would </a:t>
            </a:r>
            <a:b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earn around roughly 7m per year at Bayern Münich.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321469" y="342900"/>
            <a:ext cx="2949300" cy="120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Backup Strikers</a:t>
            </a:r>
            <a:endParaRPr b="1" sz="2800"/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321469" y="1543050"/>
            <a:ext cx="2949300" cy="285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Using Scatter Plot to find all the strikers that can be a backup option to Harry Kane.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2" name="Google Shape;302;p43" title="Backup Striker.png"/>
          <p:cNvPicPr preferRelativeResize="0"/>
          <p:nvPr/>
        </p:nvPicPr>
        <p:blipFill rotWithShape="1">
          <a:blip r:embed="rId3">
            <a:alphaModFix/>
          </a:blip>
          <a:srcRect b="298" l="0" r="0" t="298"/>
          <a:stretch/>
        </p:blipFill>
        <p:spPr>
          <a:xfrm>
            <a:off x="3547825" y="955450"/>
            <a:ext cx="3797933" cy="32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Shortlisted Strikers</a:t>
            </a:r>
            <a:endParaRPr b="1" sz="2800"/>
          </a:p>
        </p:txBody>
      </p:sp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55223"/>
              <a:buNone/>
            </a:pP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Out of all strikers available, these four are identified as transfer targets.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31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4857"/>
              <a:buChar char="●"/>
            </a:pPr>
            <a:r>
              <a:rPr b="1" lang="en" sz="1842">
                <a:latin typeface="Century Gothic"/>
                <a:ea typeface="Century Gothic"/>
                <a:cs typeface="Century Gothic"/>
                <a:sym typeface="Century Gothic"/>
              </a:rPr>
              <a:t>Ayoze Perez (32, Villarreal):</a:t>
            </a: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 A versatile forward who combines scoring output with creative playmaking, capable of linking midfield and attack. His strong G/90 and xA/90 make him an effective dual-threat option.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3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857"/>
              <a:buChar char="●"/>
            </a:pPr>
            <a:r>
              <a:rPr b="1" lang="en" sz="1842">
                <a:latin typeface="Century Gothic"/>
                <a:ea typeface="Century Gothic"/>
                <a:cs typeface="Century Gothic"/>
                <a:sym typeface="Century Gothic"/>
              </a:rPr>
              <a:t>Ante Budimir (34, CA Osasuna):</a:t>
            </a: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 A classic poacher with smart positioning and consistent scoring efficiency. He thrives in converting chances and maintaining a steady G/90 output.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3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857"/>
              <a:buChar char="●"/>
            </a:pPr>
            <a:r>
              <a:rPr b="1" lang="en" sz="1842">
                <a:latin typeface="Century Gothic"/>
                <a:ea typeface="Century Gothic"/>
                <a:cs typeface="Century Gothic"/>
                <a:sym typeface="Century Gothic"/>
              </a:rPr>
              <a:t>Tim Kleindienst (29, Borussia Mönchengladbach):</a:t>
            </a: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 A reliable target man who offers physical presence and finishing ability inside the box. His balanced npxG and goal rate show he can be a dependable poacher-type option.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3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857"/>
              <a:buChar char="●"/>
            </a:pPr>
            <a:r>
              <a:rPr b="1" lang="en" sz="1842">
                <a:latin typeface="Century Gothic"/>
                <a:ea typeface="Century Gothic"/>
                <a:cs typeface="Century Gothic"/>
                <a:sym typeface="Century Gothic"/>
              </a:rPr>
              <a:t>Chris Wood (33, Nottingham Forest):</a:t>
            </a: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 An experienced striker with strong aerial ability and hold-up play. His steady G/90 reflects reliability as a </a:t>
            </a:r>
            <a:b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842">
                <a:latin typeface="Century Gothic"/>
                <a:ea typeface="Century Gothic"/>
                <a:cs typeface="Century Gothic"/>
                <a:sym typeface="Century Gothic"/>
              </a:rPr>
              <a:t>backup who can impact games physically.</a:t>
            </a:r>
            <a:endParaRPr sz="1842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312525" y="273850"/>
            <a:ext cx="8000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Strikers</a:t>
            </a:r>
            <a:endParaRPr b="1" sz="2800"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312525" y="1369225"/>
            <a:ext cx="3341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Kane dominates overall output with higher goalscoring and involvement, but Pérez provides stronger progressive carries and a similar goal threat in the buildup (npxG). This makes him a different  type of option rather than a pure Kane replacement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5" name="Google Shape;315;p45" title="Harry Kane vs Ayoze Perez.png"/>
          <p:cNvPicPr preferRelativeResize="0"/>
          <p:nvPr/>
        </p:nvPicPr>
        <p:blipFill rotWithShape="1">
          <a:blip r:embed="rId3">
            <a:alphaModFix/>
          </a:blip>
          <a:srcRect b="1746" l="0" r="0" t="1746"/>
          <a:stretch/>
        </p:blipFill>
        <p:spPr>
          <a:xfrm>
            <a:off x="3971625" y="1369225"/>
            <a:ext cx="3659100" cy="280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312525" y="273850"/>
            <a:ext cx="8000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Strikers</a:t>
            </a:r>
            <a:endParaRPr b="1" sz="2800"/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312525" y="1369225"/>
            <a:ext cx="3350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Kane leads in most attacking metrics, but Budimir shows closer parity in pure goalscoring efficiency. Budimir’s reliability inside the box makes him the closest “poacher” alternative to Kane.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2" name="Google Shape;322;p46" title="Harry Kane vs Ante Budimir.png"/>
          <p:cNvPicPr preferRelativeResize="0"/>
          <p:nvPr/>
        </p:nvPicPr>
        <p:blipFill rotWithShape="1">
          <a:blip r:embed="rId3">
            <a:alphaModFix/>
          </a:blip>
          <a:srcRect b="1793" l="0" r="0" t="1802"/>
          <a:stretch/>
        </p:blipFill>
        <p:spPr>
          <a:xfrm>
            <a:off x="3971625" y="1369225"/>
            <a:ext cx="3659101" cy="280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312525" y="273850"/>
            <a:ext cx="8000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Strikers</a:t>
            </a:r>
            <a:endParaRPr b="1" sz="2800"/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312525" y="1369225"/>
            <a:ext cx="3359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Kleindienst offers a more traditional target man profile with decent scoring numbers, though Kane’s all-round attacking contribution far surpasses him. He can replicate some goal output but not Kane’s creative link-up.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9" name="Google Shape;329;p47" title="Harry Kane vs Tim Kleindienst.png"/>
          <p:cNvPicPr preferRelativeResize="0"/>
          <p:nvPr/>
        </p:nvPicPr>
        <p:blipFill rotWithShape="1">
          <a:blip r:embed="rId3">
            <a:alphaModFix/>
          </a:blip>
          <a:srcRect b="1690" l="0" r="0" t="1690"/>
          <a:stretch/>
        </p:blipFill>
        <p:spPr>
          <a:xfrm>
            <a:off x="3971625" y="1369225"/>
            <a:ext cx="3659100" cy="280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312525" y="273850"/>
            <a:ext cx="8000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Radar Chart comparison of Shortlisted Strikers</a:t>
            </a:r>
            <a:endParaRPr b="1" sz="2800"/>
          </a:p>
        </p:txBody>
      </p:sp>
      <p:sp>
        <p:nvSpPr>
          <p:cNvPr id="335" name="Google Shape;335;p48"/>
          <p:cNvSpPr txBox="1"/>
          <p:nvPr>
            <p:ph idx="1" type="body"/>
          </p:nvPr>
        </p:nvSpPr>
        <p:spPr>
          <a:xfrm>
            <a:off x="312525" y="1369225"/>
            <a:ext cx="3350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Wood brings physical presence and steady scoring, though his metrics sit below Kane across the board. He profiles more as a situational backup who can provide aerial threat and hold-up play.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6" name="Google Shape;336;p48" title="Harry Kane vs Chris Wood.png"/>
          <p:cNvPicPr preferRelativeResize="0"/>
          <p:nvPr/>
        </p:nvPicPr>
        <p:blipFill rotWithShape="1">
          <a:blip r:embed="rId3">
            <a:alphaModFix/>
          </a:blip>
          <a:srcRect b="1625" l="0" r="0" t="1625"/>
          <a:stretch/>
        </p:blipFill>
        <p:spPr>
          <a:xfrm>
            <a:off x="3971625" y="1369225"/>
            <a:ext cx="3659100" cy="280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Final Recommendation for Backup Striker</a:t>
            </a:r>
            <a:endParaRPr b="1" sz="2800"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Out of all the targets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Ayoze Perez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seems the best fit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16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Ayoze can cover wide areas or play off Kane, making him more useful in a squad rotation context.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1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igher xA numbers show he adds playmaking, not just finishing.</a:t>
            </a:r>
            <a:br>
              <a:rPr lang="en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If Kane is rested rather than absent, Ayoze could still slot in and complement Bayern’s other attackers in a different way.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1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At 32, he still has 2–3 reliable seasons ahead, making him a smart medium-term solution as Harry Kane’s backup while also offering adaptability across the frontline.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16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 transfer would cost in the range of 10m. At Bayern he would </a:t>
            </a:r>
            <a:br>
              <a:rPr lang="en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earn around 3.5m per year.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Final Transfer Recommendations</a:t>
            </a:r>
            <a:endParaRPr b="1" sz="2800"/>
          </a:p>
        </p:txBody>
      </p:sp>
      <p:graphicFrame>
        <p:nvGraphicFramePr>
          <p:cNvPr id="348" name="Google Shape;348;p50"/>
          <p:cNvGraphicFramePr/>
          <p:nvPr/>
        </p:nvGraphicFramePr>
        <p:xfrm>
          <a:off x="321188" y="126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{23406ABC-B7A3-4F48-B07D-6C58CDCDBC76}</a:tableStyleId>
              </a:tblPr>
              <a:tblGrid>
                <a:gridCol w="2225125"/>
                <a:gridCol w="1026250"/>
                <a:gridCol w="1373900"/>
                <a:gridCol w="2355475"/>
              </a:tblGrid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Name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Position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Market Value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Salary Gross (p/y)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Lewis Hall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LB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6m loan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3.8m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Pedro Porro/Vanderson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RB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30-40m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Piero Hincapi</a:t>
                      </a: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é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CB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9m loan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7.7m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Xavi Simons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50m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Ayoze Perez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6.7m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Total</a:t>
                      </a:r>
                      <a:endParaRPr b="1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105-115m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44.4m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Integrating Youth Academy</a:t>
            </a:r>
            <a:endParaRPr b="1" sz="2800"/>
          </a:p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Last major breakthrough: </a:t>
            </a: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Jamal Musiala (2020/21, 870 minutes)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Since then, the youth is mostly loaned out (Austria, German 2nd/3rd tier) with limited first-team impact.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Current promising talents: </a:t>
            </a: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Lennart Karl, Wisdom Mike, Jonah Kusi-Asare.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Breakthrough seasons are crucial for both player development and long-term squad sustainability.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Youth integration would mean lower wage burden and improved squad depth.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21475" y="556900"/>
            <a:ext cx="2949300" cy="986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Current Squad</a:t>
            </a:r>
            <a:endParaRPr b="1" sz="2800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21475" y="1543050"/>
            <a:ext cx="2949300" cy="243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This is the current squad that we’re starting the 2025-26 season with, and the thin squad depth across multiple positions calls for an </a:t>
            </a: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urgent</a:t>
            </a: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 need for recruitment and youth promotion.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875" y="556900"/>
            <a:ext cx="3800750" cy="38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5611425" y="4357650"/>
            <a:ext cx="1732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r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epresent injuries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21475" y="4669950"/>
            <a:ext cx="47772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Squad planning analysis covers the period from August 15 onward.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321200" y="452100"/>
            <a:ext cx="7873800" cy="68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Projected Minutes for Youth</a:t>
            </a:r>
            <a:endParaRPr b="1" sz="2800"/>
          </a:p>
        </p:txBody>
      </p:sp>
      <p:sp>
        <p:nvSpPr>
          <p:cNvPr id="360" name="Google Shape;360;p52"/>
          <p:cNvSpPr txBox="1"/>
          <p:nvPr>
            <p:ph idx="1" type="body"/>
          </p:nvPr>
        </p:nvSpPr>
        <p:spPr>
          <a:xfrm>
            <a:off x="321200" y="1140900"/>
            <a:ext cx="7330800" cy="349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Correct utilisation of youth talent can deliver valuable minutes this season, especially in Pokal and UCL group-stage fixtures. This approach both protects senior players from fatigue and accelerates the pathway of Bayern’s next generation into the first team.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361" name="Google Shape;361;p52"/>
          <p:cNvGraphicFramePr/>
          <p:nvPr/>
        </p:nvGraphicFramePr>
        <p:xfrm>
          <a:off x="321200" y="229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{23406ABC-B7A3-4F48-B07D-6C58CDCDBC76}</a:tableStyleId>
              </a:tblPr>
              <a:tblGrid>
                <a:gridCol w="1612275"/>
                <a:gridCol w="987725"/>
                <a:gridCol w="1650800"/>
                <a:gridCol w="2868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Name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Position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Realistic Minutes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Rationale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Lennart Karl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RW, CAM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1200-1500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Only RW backup to Olise + CAM cover while Musiala is injured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Wisdom Mike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LW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600-800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Luis Diaz starter, inconsistent Gnabry means a real chance of rotation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9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Jonah Kusi-Asare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500-700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Kane + Ayoze ahead, but minutes in Pokal and late </a:t>
                      </a: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substitutions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Final Financial Outcome</a:t>
            </a:r>
            <a:endParaRPr b="1" sz="2800"/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321200" y="1268050"/>
            <a:ext cx="7873800" cy="336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Transfers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Transfer Budget Generated from sales: 142.95m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Transfer Budget spend on recruitment: 115m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Net transfer spend:～28m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Wages (Gross per year)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Initial Wage Budget: 303.2m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Wage budget free from player departures: 93.01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Total wages of new signings: ～29m 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Expected wage budget: 242.56m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Final wage budget: 239.19m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type="title"/>
          </p:nvPr>
        </p:nvSpPr>
        <p:spPr>
          <a:xfrm>
            <a:off x="321475" y="452100"/>
            <a:ext cx="3059700" cy="927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Financial Impact</a:t>
            </a:r>
            <a:endParaRPr b="1" sz="2800"/>
          </a:p>
        </p:txBody>
      </p:sp>
      <p:sp>
        <p:nvSpPr>
          <p:cNvPr id="373" name="Google Shape;373;p54"/>
          <p:cNvSpPr txBox="1"/>
          <p:nvPr>
            <p:ph idx="2" type="body"/>
          </p:nvPr>
        </p:nvSpPr>
        <p:spPr>
          <a:xfrm>
            <a:off x="321475" y="1379700"/>
            <a:ext cx="3059700" cy="3022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Bayern achieved a 21% wage 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budget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reduction while improving sales and controlling net spend.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Financial efficiency improved: lower wage bill, higher player sales, and reduced net spend.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2025/26 marks a leaner, more sustainable financial structure compared to 2024/25.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4" name="Google Shape;3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175" y="1197699"/>
            <a:ext cx="4331999" cy="2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321469" y="342900"/>
            <a:ext cx="2949300" cy="120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Projected Lineup</a:t>
            </a:r>
            <a:endParaRPr b="1" sz="2800"/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3659800" y="744150"/>
            <a:ext cx="3808500" cy="3808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5"/>
          <p:cNvSpPr txBox="1"/>
          <p:nvPr>
            <p:ph idx="2" type="body"/>
          </p:nvPr>
        </p:nvSpPr>
        <p:spPr>
          <a:xfrm>
            <a:off x="321469" y="1543050"/>
            <a:ext cx="2949300" cy="285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Projected 2025/26 squad composition highlights the integration of key signings and targeted sales, balancing experience with youth while maintaining tactical flexibility.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800" y="744150"/>
            <a:ext cx="3808475" cy="3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idx="1" type="body"/>
          </p:nvPr>
        </p:nvSpPr>
        <p:spPr>
          <a:xfrm>
            <a:off x="321200" y="650025"/>
            <a:ext cx="35649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>
                <a:latin typeface="Arial"/>
                <a:ea typeface="Arial"/>
                <a:cs typeface="Arial"/>
                <a:sym typeface="Arial"/>
              </a:rPr>
              <a:t>Conclusions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6"/>
          <p:cNvSpPr txBox="1"/>
          <p:nvPr>
            <p:ph idx="2" type="body"/>
          </p:nvPr>
        </p:nvSpPr>
        <p:spPr>
          <a:xfrm>
            <a:off x="321200" y="1321725"/>
            <a:ext cx="3564900" cy="331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Achieved 20% reduction in wage budget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Integrated Youth academy players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Improved squad depth via player recruitment and youth promotion.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9" name="Google Shape;389;p56"/>
          <p:cNvCxnSpPr/>
          <p:nvPr/>
        </p:nvCxnSpPr>
        <p:spPr>
          <a:xfrm>
            <a:off x="4115825" y="1304175"/>
            <a:ext cx="0" cy="335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56"/>
          <p:cNvSpPr txBox="1"/>
          <p:nvPr>
            <p:ph idx="3" type="body"/>
          </p:nvPr>
        </p:nvSpPr>
        <p:spPr>
          <a:xfrm>
            <a:off x="4345550" y="650025"/>
            <a:ext cx="38493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/>
              <a:t>Next Steps</a:t>
            </a:r>
            <a:endParaRPr sz="2500"/>
          </a:p>
        </p:txBody>
      </p:sp>
      <p:sp>
        <p:nvSpPr>
          <p:cNvPr id="391" name="Google Shape;391;p56"/>
          <p:cNvSpPr txBox="1"/>
          <p:nvPr>
            <p:ph idx="4" type="body"/>
          </p:nvPr>
        </p:nvSpPr>
        <p:spPr>
          <a:xfrm>
            <a:off x="4345550" y="1321600"/>
            <a:ext cx="3887400" cy="331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Monitor performances to ensure smooth integration of signings and youth.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Phase in high-potential talents through league and cup games.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Reassess wage budget and transfer plans mid-season.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Use squad flexibility to adapt tactics in UCL and key matches.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Track undervalued players </a:t>
            </a:r>
            <a:b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for future windows.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Recommended </a:t>
            </a:r>
            <a:r>
              <a:rPr b="1" lang="en" sz="2800"/>
              <a:t>Player Sales</a:t>
            </a:r>
            <a:endParaRPr b="1" sz="2800"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These players are recommended for sale to optimize squad balance, reduce wage expenditure, and align with tactical requirements. Each decision considers age, form, injury </a:t>
            </a:r>
            <a:b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record, and fit within the team’s playing style.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15" name="Google Shape;115;p17"/>
          <p:cNvGraphicFramePr/>
          <p:nvPr/>
        </p:nvGraphicFramePr>
        <p:xfrm>
          <a:off x="321200" y="126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{23406ABC-B7A3-4F48-B07D-6C58CDCDBC76}</a:tableStyleId>
              </a:tblPr>
              <a:tblGrid>
                <a:gridCol w="1265150"/>
                <a:gridCol w="897475"/>
                <a:gridCol w="1287575"/>
                <a:gridCol w="1531275"/>
                <a:gridCol w="2892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Name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Position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Market Value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Wage (per year)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Reason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Guerreiro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LB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4.24m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Ageing and declining performances 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Sacha Boey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RB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18m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1.59m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Inconsistent, doesn’t fit tactical style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Hiroki Ito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CB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25m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2m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Injury prone</a:t>
                      </a:r>
                      <a:endParaRPr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21469" y="342900"/>
            <a:ext cx="2949300" cy="120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Player Departures</a:t>
            </a:r>
            <a:endParaRPr b="1" sz="2800"/>
          </a:p>
        </p:txBody>
      </p:sp>
      <p:pic>
        <p:nvPicPr>
          <p:cNvPr id="121" name="Google Shape;121;p18" title="player sales.png"/>
          <p:cNvPicPr preferRelativeResize="0"/>
          <p:nvPr/>
        </p:nvPicPr>
        <p:blipFill rotWithShape="1">
          <a:blip r:embed="rId3">
            <a:alphaModFix/>
          </a:blip>
          <a:srcRect b="3053" l="21358" r="21289" t="0"/>
          <a:stretch/>
        </p:blipFill>
        <p:spPr>
          <a:xfrm>
            <a:off x="4015775" y="258813"/>
            <a:ext cx="2698975" cy="46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321476" y="1543050"/>
            <a:ext cx="3215700" cy="285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After the end of Transfer Window, roughly 142 million is expected to be generated and freeing up 93m from the current wage budget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Finding Potential Transfer targets</a:t>
            </a:r>
            <a:endParaRPr b="1" sz="2800"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21200" y="1268050"/>
            <a:ext cx="7873800" cy="350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A data-driven approach helps identify smart transfer options to strengthen weak areas of the squad.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Currently Issues: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Century Gothic"/>
              <a:buChar char="●"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Thin Squad depth ➡ higher fatigue, risk of injuries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●"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Fixture Congestion ➡ difficult to maintain performance across competitions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Positions that need recruitment: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Leftback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Rightback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Centreback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Attacking Midfielder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AutoNum type="arabicPeriod"/>
            </a:pPr>
            <a:r>
              <a:rPr lang="en" sz="2200">
                <a:latin typeface="Century Gothic"/>
                <a:ea typeface="Century Gothic"/>
                <a:cs typeface="Century Gothic"/>
                <a:sym typeface="Century Gothic"/>
              </a:rPr>
              <a:t>Striker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21469" y="342900"/>
            <a:ext cx="2949300" cy="1200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Elite Leftbacks</a:t>
            </a:r>
            <a:endParaRPr b="1" sz="2800"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21469" y="1543050"/>
            <a:ext cx="2949300" cy="2858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Using Scatter Plot to find all the elite leftbacks that can be a backup to Alphonso Davies.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5" name="Google Shape;135;p20" title="Left-b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825" y="955450"/>
            <a:ext cx="3722591" cy="323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21198" y="273844"/>
            <a:ext cx="78738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Shortlisted Leftbacks</a:t>
            </a:r>
            <a:endParaRPr b="1" sz="2800"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21198" y="1369219"/>
            <a:ext cx="78738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Out of all available leftbacks, these are identified as a transfer targets: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Lewis Hall (20, Newcastle):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 Before injury, one of the most productive Premier League defender. A versatile left-back, strong in progressive carries and suited a possession-heavy style.Offers solid depth with long term upside.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Djed Spence (25, Tottenham):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 Dynamic fullback who can operate on both flanks. Excels in 1v1s and overlapping runs, providing an aggressive forward outlet.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Fran Garcia (26, Real Madrid):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 Attack-minded and energetic, with high work rate and strong crossing ability. May struggle in physical duels against physical wingers.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Mathías Olivera (27, Napoli): 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Defensively reliable leftback, strong in duels </a:t>
            </a:r>
            <a:b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and pressing structure. Brings top-level experience, and can compliment Davies’ attacking style when needed.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